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13716000" cx="24384000"/>
  <p:notesSz cx="6858000" cy="9144000"/>
  <p:embeddedFontLst>
    <p:embeddedFont>
      <p:font typeface="IBM Plex Sans"/>
      <p:regular r:id="rId17"/>
      <p:bold r:id="rId18"/>
      <p:italic r:id="rId19"/>
      <p:boldItalic r:id="rId20"/>
    </p:embeddedFont>
    <p:embeddedFont>
      <p:font typeface="Helvetica Neue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jhex7Y/XyP2al1vGgqAJgB0Ttc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BMPlexSans-boldItalic.fntdata"/><Relationship Id="rId22" Type="http://schemas.openxmlformats.org/officeDocument/2006/relationships/font" Target="fonts/HelveticaNeue-bold.fntdata"/><Relationship Id="rId21" Type="http://schemas.openxmlformats.org/officeDocument/2006/relationships/font" Target="fonts/HelveticaNeue-regular.fntdata"/><Relationship Id="rId24" Type="http://schemas.openxmlformats.org/officeDocument/2006/relationships/font" Target="fonts/HelveticaNeue-boldItalic.fntdata"/><Relationship Id="rId23" Type="http://schemas.openxmlformats.org/officeDocument/2006/relationships/font" Target="fonts/HelveticaNeue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IBMPlexSans-regular.fntdata"/><Relationship Id="rId16" Type="http://schemas.openxmlformats.org/officeDocument/2006/relationships/slide" Target="slides/slide12.xml"/><Relationship Id="rId19" Type="http://schemas.openxmlformats.org/officeDocument/2006/relationships/font" Target="fonts/IBMPlexSans-italic.fntdata"/><Relationship Id="rId18" Type="http://schemas.openxmlformats.org/officeDocument/2006/relationships/font" Target="fonts/IBMPlex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228600" lvl="5" marL="27432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228600" lvl="6" marL="32004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228600" lvl="7" marL="36576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228600" lvl="8" marL="411480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4" name="Google Shape;7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9" name="Google Shape;7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76ae6074d_0_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g3f76ae6074d_0_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" name="Google Shape;142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" name="Google Shape;15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 txBox="1"/>
          <p:nvPr>
            <p:ph idx="1" type="body"/>
          </p:nvPr>
        </p:nvSpPr>
        <p:spPr>
          <a:xfrm>
            <a:off x="1201340" y="11859862"/>
            <a:ext cx="21971004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1" name="Google Shape;11;p13"/>
          <p:cNvSpPr txBox="1"/>
          <p:nvPr>
            <p:ph type="title"/>
          </p:nvPr>
        </p:nvSpPr>
        <p:spPr>
          <a:xfrm>
            <a:off x="1206496" y="2574991"/>
            <a:ext cx="21971005" cy="4648202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2" name="Google Shape;12;p13"/>
          <p:cNvSpPr txBox="1"/>
          <p:nvPr>
            <p:ph idx="2" type="body"/>
          </p:nvPr>
        </p:nvSpPr>
        <p:spPr>
          <a:xfrm>
            <a:off x="1201342" y="7223190"/>
            <a:ext cx="21971002" cy="1905002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3" name="Google Shape;13;p13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4"/>
          <p:cNvSpPr txBox="1"/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16" name="Google Shape;16;p14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7" name="Google Shape;17;p14"/>
          <p:cNvSpPr txBox="1"/>
          <p:nvPr>
            <p:ph idx="2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18" name="Google Shape;18;p14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hoto">
  <p:cSld name="Title &amp; Photo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5"/>
          <p:cNvSpPr/>
          <p:nvPr>
            <p:ph idx="2" type="pic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15"/>
          <p:cNvSpPr txBox="1"/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2" name="Google Shape;22;p15"/>
          <p:cNvSpPr txBox="1"/>
          <p:nvPr>
            <p:ph idx="1" type="body"/>
          </p:nvPr>
        </p:nvSpPr>
        <p:spPr>
          <a:xfrm>
            <a:off x="1207690" y="1106137"/>
            <a:ext cx="21968621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3" name="Google Shape;23;p15"/>
          <p:cNvSpPr txBox="1"/>
          <p:nvPr>
            <p:ph idx="3" type="body"/>
          </p:nvPr>
        </p:nvSpPr>
        <p:spPr>
          <a:xfrm>
            <a:off x="1206500" y="11609909"/>
            <a:ext cx="21971000" cy="1116953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4" name="Google Shape;24;p15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Photo Alt">
  <p:cSld name="Title &amp; Photo Al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/>
          <p:nvPr>
            <p:ph idx="2" type="pic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16"/>
          <p:cNvSpPr txBox="1"/>
          <p:nvPr>
            <p:ph type="title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28" name="Google Shape;28;p16"/>
          <p:cNvSpPr txBox="1"/>
          <p:nvPr>
            <p:ph idx="1" type="body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29" name="Google Shape;29;p16"/>
          <p:cNvSpPr txBox="1"/>
          <p:nvPr>
            <p:ph idx="12" type="sldNum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7"/>
          <p:cNvSpPr txBox="1"/>
          <p:nvPr>
            <p:ph type="title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32" name="Google Shape;32;p17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3" name="Google Shape;33;p17"/>
          <p:cNvSpPr txBox="1"/>
          <p:nvPr>
            <p:ph idx="2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s">
  <p:cSld name="Bullets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8"/>
          <p:cNvSpPr txBox="1"/>
          <p:nvPr>
            <p:ph idx="1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37" name="Google Shape;37;p18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ullets &amp; Photo">
  <p:cSld name="Title, Bullets &amp; Photo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9"/>
          <p:cNvSpPr txBox="1"/>
          <p:nvPr>
            <p:ph idx="1" type="body"/>
          </p:nvPr>
        </p:nvSpPr>
        <p:spPr>
          <a:xfrm>
            <a:off x="1206500" y="2372961"/>
            <a:ext cx="9779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2" type="body"/>
          </p:nvPr>
        </p:nvSpPr>
        <p:spPr>
          <a:xfrm>
            <a:off x="1206500" y="4248503"/>
            <a:ext cx="9779000" cy="825663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369189" lvl="0" marL="457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41" name="Google Shape;41;p19"/>
          <p:cNvSpPr/>
          <p:nvPr>
            <p:ph idx="3" type="pic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19"/>
          <p:cNvSpPr txBox="1"/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>
  <p:cSld name="Sec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b="0"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12" type="sldNum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 txBox="1"/>
          <p:nvPr>
            <p:ph type="title"/>
          </p:nvPr>
        </p:nvSpPr>
        <p:spPr>
          <a:xfrm>
            <a:off x="1206500" y="1079500"/>
            <a:ext cx="21971000" cy="143495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/>
        </p:txBody>
      </p:sp>
      <p:sp>
        <p:nvSpPr>
          <p:cNvPr id="49" name="Google Shape;49;p21"/>
          <p:cNvSpPr txBox="1"/>
          <p:nvPr>
            <p:ph idx="1" type="body"/>
          </p:nvPr>
        </p:nvSpPr>
        <p:spPr>
          <a:xfrm>
            <a:off x="1206500" y="2372961"/>
            <a:ext cx="21971000" cy="9347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6581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2pPr>
            <a:lvl3pPr indent="-6581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3pPr>
            <a:lvl4pPr indent="-658177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4pPr>
            <a:lvl5pPr indent="-658177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65"/>
              <a:buFont typeface="Helvetica Neue"/>
              <a:buChar char="•"/>
              <a:defRPr b="1" sz="55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0" name="Google Shape;50;p21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atement">
  <p:cSld name="Statemen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/>
          <p:nvPr>
            <p:ph idx="1" type="body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600"/>
              <a:buFont typeface="Helvetica Neue"/>
              <a:buNone/>
              <a:defRPr sz="11600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Fact">
  <p:cSld name="Big Fa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idx="1" type="body"/>
          </p:nvPr>
        </p:nvSpPr>
        <p:spPr>
          <a:xfrm>
            <a:off x="1206500" y="1075926"/>
            <a:ext cx="21971000" cy="7241586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rmAutofit/>
          </a:bodyPr>
          <a:lstStyle>
            <a:lvl1pPr indent="-228600" lvl="0" marL="4572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1pPr>
            <a:lvl2pPr indent="-228600" lvl="1" marL="9144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2pPr>
            <a:lvl3pPr indent="-228600" lvl="2" marL="13716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3pPr>
            <a:lvl4pPr indent="-228600" lvl="3" marL="18288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4pPr>
            <a:lvl5pPr indent="-228600" lvl="4" marL="228600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0"/>
              <a:buFont typeface="Helvetica Neue"/>
              <a:buNone/>
              <a:defRPr b="1" sz="250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2" type="body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500"/>
              <a:buFont typeface="Helvetica Neue"/>
              <a:buNone/>
              <a:defRPr b="1" sz="5500"/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>
            <p:ph idx="1" type="body"/>
          </p:nvPr>
        </p:nvSpPr>
        <p:spPr>
          <a:xfrm>
            <a:off x="2430024" y="10675453"/>
            <a:ext cx="20200054" cy="6369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45700" spcFirstLastPara="1" rIns="45700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"/>
              <a:buNone/>
              <a:defRPr b="1" sz="3600"/>
            </a:lvl1pPr>
            <a:lvl2pPr indent="-509778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2pPr>
            <a:lvl3pPr indent="-509778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3pPr>
            <a:lvl4pPr indent="-509778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4pPr>
            <a:lvl5pPr indent="-509778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28"/>
              <a:buFont typeface="Helvetica Neue"/>
              <a:buChar char="•"/>
              <a:defRPr b="1" sz="3600"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2" type="body"/>
          </p:nvPr>
        </p:nvSpPr>
        <p:spPr>
          <a:xfrm>
            <a:off x="1753923" y="4939860"/>
            <a:ext cx="20876154" cy="3836281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sz="85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69189" lvl="1" marL="914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2pPr>
            <a:lvl3pPr indent="-369189" lvl="2" marL="1371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3pPr>
            <a:lvl4pPr indent="-369189" lvl="3" marL="1828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4pPr>
            <a:lvl5pPr indent="-369189" lvl="4" marL="22860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5pPr>
            <a:lvl6pPr indent="-369189" lvl="5" marL="27432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6pPr>
            <a:lvl7pPr indent="-369189" lvl="6" marL="32004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7pPr>
            <a:lvl8pPr indent="-369189" lvl="7" marL="36576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8pPr>
            <a:lvl9pPr indent="-369189" lvl="8" marL="411480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2214"/>
              <a:buChar char="•"/>
              <a:defRPr/>
            </a:lvl9pPr>
          </a:lstStyle>
          <a:p/>
        </p:txBody>
      </p:sp>
      <p:sp>
        <p:nvSpPr>
          <p:cNvPr id="61" name="Google Shape;61;p24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 - 3 Up">
  <p:cSld name="Photo - 3 Up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5"/>
          <p:cNvSpPr/>
          <p:nvPr>
            <p:ph idx="2" type="pic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5"/>
          <p:cNvSpPr/>
          <p:nvPr>
            <p:ph idx="3" type="pic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5"/>
          <p:cNvSpPr/>
          <p:nvPr>
            <p:ph idx="4" type="pic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5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hoto">
  <p:cSld name="Photo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6"/>
          <p:cNvSpPr/>
          <p:nvPr>
            <p:ph idx="2" type="pic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6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7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idx="1" type="body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indent="-603504" lvl="0" marL="457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603504" lvl="1" marL="914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603504" lvl="2" marL="1371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603504" lvl="3" marL="1828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603504" lvl="4" marL="22860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603504" lvl="5" marL="27432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603504" lvl="6" marL="32004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603504" lvl="7" marL="36576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603504" lvl="8" marL="4114800" marR="0" rtl="0" algn="l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904"/>
              <a:buFont typeface="Helvetica Neue"/>
              <a:buChar char="•"/>
              <a:defRPr b="0" i="0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12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500"/>
              <a:buFont typeface="Helvetica Neue"/>
              <a:buNone/>
              <a:defRPr b="1" i="0" sz="85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2" type="sldNum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sp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"/>
              <a:buNone/>
              <a:defRPr b="0" i="0" sz="1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76" name="Google Shape;7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46706" y="2972403"/>
            <a:ext cx="18690588" cy="77711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6750" y="2578008"/>
            <a:ext cx="13154024" cy="109230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2" name="Google Shape;82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3" name="Google Shape;83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603293" y="958901"/>
            <a:ext cx="5715928" cy="1844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88" name="Google Shape;88;g3f76ae6074d_0_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89" name="Google Shape;89;g3f76ae6074d_0_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g3f76ae6074d_0_2"/>
          <p:cNvSpPr txBox="1"/>
          <p:nvPr/>
        </p:nvSpPr>
        <p:spPr>
          <a:xfrm>
            <a:off x="741675" y="4366225"/>
            <a:ext cx="22359300" cy="78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5900"/>
              <a:t>Project Title: </a:t>
            </a:r>
            <a:endParaRPr b="1" sz="5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5900"/>
              <a:t>Research Question: </a:t>
            </a:r>
            <a:endParaRPr b="1" sz="59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5900"/>
              <a:t>Student Name(s): </a:t>
            </a:r>
            <a:br>
              <a:rPr b="1" lang="en-US" sz="5900"/>
            </a:br>
            <a:r>
              <a:rPr b="1" lang="en-US" sz="5900"/>
              <a:t>Grade / Class</a:t>
            </a:r>
            <a:br>
              <a:rPr b="1" lang="en-US" sz="5900"/>
            </a:br>
            <a:r>
              <a:rPr b="1" lang="en-US" sz="5900"/>
              <a:t>Category: Scientific Inquiry</a:t>
            </a:r>
            <a:br>
              <a:rPr b="1" lang="en-US" sz="5900"/>
            </a:br>
            <a:r>
              <a:rPr b="1" lang="en-US" sz="5900"/>
              <a:t>Teacher / Coach Name: </a:t>
            </a:r>
            <a:endParaRPr b="1" sz="59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61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" name="Google Shape;91;g3f76ae6074d_0_2"/>
          <p:cNvSpPr txBox="1"/>
          <p:nvPr/>
        </p:nvSpPr>
        <p:spPr>
          <a:xfrm>
            <a:off x="4879150" y="2900525"/>
            <a:ext cx="163233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400"/>
              </a:spcBef>
              <a:spcAft>
                <a:spcPts val="400"/>
              </a:spcAft>
              <a:buNone/>
            </a:pPr>
            <a:r>
              <a:t/>
            </a:r>
            <a:endParaRPr sz="48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96" name="Google Shape;9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97" name="Google Shape;9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3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Ask a Question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9" name="Google Shape;99;p3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b="1"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Use curiosity, wonder, need or interest to ask rich questions. </a:t>
            </a:r>
            <a:endParaRPr b="1"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b="1"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Should Include - </a:t>
            </a:r>
            <a:endParaRPr b="1"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1. </a:t>
            </a:r>
            <a:r>
              <a:rPr b="1"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Our Research Question.</a:t>
            </a:r>
            <a:endParaRPr b="1"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2. Why did we choose this question? </a:t>
            </a:r>
            <a:endParaRPr b="1"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3. What did we observe/experience that led us to this question? </a:t>
            </a:r>
            <a:endParaRPr b="1"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04" name="Google Shape;10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05" name="Google Shape;10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Explore and Predict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7" name="Google Shape;107;p4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Font typeface="IBM Plex Sans"/>
              <a:buChar char="●"/>
            </a:pP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Background Research</a:t>
            </a:r>
            <a:endParaRPr sz="28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(Share your research here - </a:t>
            </a:r>
            <a:r>
              <a:rPr lang="en-US" sz="2800">
                <a:latin typeface="Arial"/>
                <a:ea typeface="Arial"/>
                <a:cs typeface="Arial"/>
                <a:sym typeface="Arial"/>
              </a:rPr>
              <a:t>What we already know? What scientific information did we find? What did we learn that helped us design our investigation?</a:t>
            </a:r>
            <a:r>
              <a:rPr lang="en-US" sz="2800">
                <a:latin typeface="IBM Plex Sans"/>
                <a:ea typeface="IBM Plex Sans"/>
                <a:cs typeface="IBM Plex Sans"/>
                <a:sym typeface="IBM Plex Sans"/>
              </a:rPr>
              <a:t>)</a:t>
            </a:r>
            <a:endParaRPr sz="2800"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12" name="Google Shape;112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13" name="Google Shape;11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5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Explore and Predict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5" name="Google Shape;115;p5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Predict what will happen based on your exploration.  This is not a guess.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Use the following format: to state your hypothesis: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If ………. Then…... Because…….. (identify variables)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(State your hypothesis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20" name="Google Shape;12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21" name="Google Shape;12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6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Plan — Variables and Procedure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3" name="Google Shape;123;p6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Identify Methods 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(Write your procedure here - Your procedure should be detailed, numbered, include variables/control, quantities where relevant, and safety precautions. 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28" name="Google Shape;128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29" name="Google Shape;129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7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Materials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1" name="Google Shape;131;p7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Identify Materials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56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</a:t>
            </a:r>
            <a:r>
              <a:rPr lang="en-US" sz="3200">
                <a:latin typeface="Arial"/>
                <a:ea typeface="Arial"/>
                <a:cs typeface="Arial"/>
                <a:sym typeface="Arial"/>
              </a:rPr>
              <a:t>Pictures are useful, but pictures alone won't satisfy the rubric.</a:t>
            </a:r>
            <a:r>
              <a:rPr lang="en-US" sz="56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)</a:t>
            </a:r>
            <a:endParaRPr sz="56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36" name="Google Shape;13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37" name="Google Shape;13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8"/>
          <p:cNvSpPr txBox="1"/>
          <p:nvPr>
            <p:ph type="title"/>
          </p:nvPr>
        </p:nvSpPr>
        <p:spPr>
          <a:xfrm>
            <a:off x="4945375" y="1079500"/>
            <a:ext cx="1280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Investigate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9" name="Google Shape;139;p8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Observe objects, places, events, sort, classify, compare, contrast, test.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This is the stage where you “do” your experiment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(Upload at least 6 pictures of experiment or fast-track video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44" name="Google Shape;14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45" name="Google Shape;145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9"/>
          <p:cNvSpPr txBox="1"/>
          <p:nvPr>
            <p:ph type="title"/>
          </p:nvPr>
        </p:nvSpPr>
        <p:spPr>
          <a:xfrm>
            <a:off x="4480425" y="1079500"/>
            <a:ext cx="1373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 fontScale="90000"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Record, Analyze &amp; Interpret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7" name="Google Shape;147;p9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Document observations and data from investigation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Express ideas, thoughts, and information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Represent data in tables and graphs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Explain patterns in data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(Share data, analyses and interpretation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52" name="Google Shape;152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53" name="Google Shape;153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0"/>
          <p:cNvSpPr txBox="1"/>
          <p:nvPr>
            <p:ph type="title"/>
          </p:nvPr>
        </p:nvSpPr>
        <p:spPr>
          <a:xfrm>
            <a:off x="4480425" y="1079500"/>
            <a:ext cx="1373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Connections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55" name="Google Shape;155;p10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Connect prior knowledge and new knowledge.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Reflect on learning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(Write connections and conclusions here)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" id="160" name="Google Shape;160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9224" y="956987"/>
            <a:ext cx="3627516" cy="149421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" id="161" name="Google Shape;161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03293" y="958901"/>
            <a:ext cx="5715929" cy="184406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1"/>
          <p:cNvSpPr txBox="1"/>
          <p:nvPr>
            <p:ph type="title"/>
          </p:nvPr>
        </p:nvSpPr>
        <p:spPr>
          <a:xfrm>
            <a:off x="4480425" y="1079500"/>
            <a:ext cx="13737300" cy="14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>
                <a:solidFill>
                  <a:schemeClr val="lt2"/>
                </a:solidFill>
                <a:latin typeface="IBM Plex Sans"/>
                <a:ea typeface="IBM Plex Sans"/>
                <a:cs typeface="IBM Plex Sans"/>
                <a:sym typeface="IBM Plex Sans"/>
              </a:rPr>
              <a:t>Communicate</a:t>
            </a:r>
            <a:endParaRPr>
              <a:solidFill>
                <a:schemeClr val="lt2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63" name="Google Shape;163;p11"/>
          <p:cNvSpPr txBox="1"/>
          <p:nvPr>
            <p:ph idx="2" type="body"/>
          </p:nvPr>
        </p:nvSpPr>
        <p:spPr>
          <a:xfrm>
            <a:off x="1206500" y="3212375"/>
            <a:ext cx="21971100" cy="85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rmAutofit/>
          </a:bodyPr>
          <a:lstStyle/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Presentation complete!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(Make sure presentation it is complete, neat, and presentable)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-450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500"/>
              <a:buFont typeface="IBM Plex Sans"/>
              <a:buChar char="●"/>
            </a:pPr>
            <a:r>
              <a:rPr lang="en-US" sz="3500">
                <a:solidFill>
                  <a:srgbClr val="434343"/>
                </a:solidFill>
                <a:latin typeface="IBM Plex Sans"/>
                <a:ea typeface="IBM Plex Sans"/>
                <a:cs typeface="IBM Plex Sans"/>
                <a:sym typeface="IBM Plex Sans"/>
              </a:rPr>
              <a:t>Next, we will work on our videos.</a:t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500"/>
              <a:buNone/>
            </a:pPr>
            <a:r>
              <a:t/>
            </a:r>
            <a:endParaRPr sz="3500">
              <a:solidFill>
                <a:srgbClr val="434343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