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3716000" cx="2438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Helvetica Neue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gjMHQ6I91K2Qiuryd6xmIZ9RVC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2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76ae6074d_0_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f76ae6074d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idx="1" type="body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13"/>
          <p:cNvSpPr txBox="1"/>
          <p:nvPr>
            <p:ph type="title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3"/>
          <p:cNvSpPr txBox="1"/>
          <p:nvPr>
            <p:ph idx="2" type="body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">
  <p:cSld name="Title &amp; Phot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5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3" type="body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 Alt">
  <p:cSld name="Title &amp; Photo Al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16"/>
          <p:cNvSpPr txBox="1"/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title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1" name="Google Shape;41;p19"/>
          <p:cNvSpPr/>
          <p:nvPr>
            <p:ph idx="3" type="pic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/>
          <p:nvPr>
            <p:ph type="title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">
  <p:cSld name="Statem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Fact">
  <p:cSld name="Big Fa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" type="body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idx="1" type="body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2" type="body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5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76" name="Google Shape;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6706" y="2972403"/>
            <a:ext cx="18690588" cy="7771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6750" y="2578008"/>
            <a:ext cx="13154024" cy="10923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2" name="Google Shape;8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3" name="Google Shape;8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03293" y="958901"/>
            <a:ext cx="5715928" cy="184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8" name="Google Shape;88;g3f76ae6074d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9" name="Google Shape;89;g3f76ae6074d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f76ae6074d_0_2"/>
          <p:cNvSpPr txBox="1"/>
          <p:nvPr/>
        </p:nvSpPr>
        <p:spPr>
          <a:xfrm>
            <a:off x="741675" y="4366225"/>
            <a:ext cx="22359300" cy="7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Title: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Research Question: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900"/>
              <a:buFont typeface="Arial"/>
              <a:buNone/>
            </a:pP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Name(s): 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Grade / Class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Category: Scientific Inquiry</a:t>
            </a:r>
            <a:b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Teacher / Coach Name: </a:t>
            </a:r>
            <a:endParaRPr b="1" i="0" sz="5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t/>
            </a:r>
            <a:endParaRPr b="0" i="0" sz="6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3f76ae6074d_0_2"/>
          <p:cNvSpPr txBox="1"/>
          <p:nvPr/>
        </p:nvSpPr>
        <p:spPr>
          <a:xfrm>
            <a:off x="4879150" y="2900525"/>
            <a:ext cx="16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7" name="Google Shape;9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a Question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3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 curiosity, wonder, need or interest to ask rich questions.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 Include -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Arial"/>
              <a:buAutoNum type="alphaLcPeriod"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Our Research Question:</a:t>
            </a:r>
            <a:r>
              <a:rPr lang="en-US" sz="3400">
                <a:latin typeface="Arial"/>
                <a:ea typeface="Arial"/>
                <a:cs typeface="Arial"/>
                <a:sym typeface="Arial"/>
              </a:rPr>
              <a:t> "How does </a:t>
            </a:r>
            <a:r>
              <a:rPr i="1" lang="en-US" sz="3400">
                <a:latin typeface="Arial"/>
                <a:ea typeface="Arial"/>
                <a:cs typeface="Arial"/>
                <a:sym typeface="Arial"/>
              </a:rPr>
              <a:t>[changed variable]</a:t>
            </a:r>
            <a:r>
              <a:rPr lang="en-US" sz="3400">
                <a:latin typeface="Arial"/>
                <a:ea typeface="Arial"/>
                <a:cs typeface="Arial"/>
                <a:sym typeface="Arial"/>
              </a:rPr>
              <a:t> affect </a:t>
            </a:r>
            <a:r>
              <a:rPr i="1" lang="en-US" sz="3400">
                <a:latin typeface="Arial"/>
                <a:ea typeface="Arial"/>
                <a:cs typeface="Arial"/>
                <a:sym typeface="Arial"/>
              </a:rPr>
              <a:t>[measured variable]</a:t>
            </a:r>
            <a:r>
              <a:rPr lang="en-US" sz="3400">
                <a:latin typeface="Arial"/>
                <a:ea typeface="Arial"/>
                <a:cs typeface="Arial"/>
                <a:sym typeface="Arial"/>
              </a:rPr>
              <a:t>?"</a:t>
            </a:r>
            <a:endParaRPr sz="3400"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Font typeface="Arial"/>
              <a:buAutoNum type="alphaLcPeriod"/>
            </a:pPr>
            <a:r>
              <a:rPr b="1" lang="en-US" sz="3400">
                <a:latin typeface="Arial"/>
                <a:ea typeface="Arial"/>
                <a:cs typeface="Arial"/>
                <a:sym typeface="Arial"/>
              </a:rPr>
              <a:t>What We Saw:</a:t>
            </a:r>
            <a:r>
              <a:rPr lang="en-US" sz="3400">
                <a:latin typeface="Arial"/>
                <a:ea typeface="Arial"/>
                <a:cs typeface="Arial"/>
                <a:sym typeface="Arial"/>
              </a:rPr>
              <a:t> "We noticed that </a:t>
            </a:r>
            <a:r>
              <a:rPr i="1" lang="en-US" sz="3400">
                <a:latin typeface="Arial"/>
                <a:ea typeface="Arial"/>
                <a:cs typeface="Arial"/>
                <a:sym typeface="Arial"/>
              </a:rPr>
              <a:t>[describe something seen/experienced]</a:t>
            </a:r>
            <a:r>
              <a:rPr lang="en-US" sz="3400">
                <a:latin typeface="Arial"/>
                <a:ea typeface="Arial"/>
                <a:cs typeface="Arial"/>
                <a:sym typeface="Arial"/>
              </a:rPr>
              <a:t>."</a:t>
            </a:r>
            <a:endParaRPr sz="3400"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AutoNum type="alphaLcPeriod"/>
            </a:pPr>
            <a:r>
              <a:rPr b="1" lang="en-US" sz="3200">
                <a:latin typeface="Arial"/>
                <a:ea typeface="Arial"/>
                <a:cs typeface="Arial"/>
                <a:sym typeface="Arial"/>
              </a:rPr>
              <a:t>Why We Picked This Question: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 "We chose this question because we wanted to learn how </a:t>
            </a:r>
            <a:r>
              <a:rPr i="1" lang="en-US" sz="3200">
                <a:latin typeface="Arial"/>
                <a:ea typeface="Arial"/>
                <a:cs typeface="Arial"/>
                <a:sym typeface="Arial"/>
              </a:rPr>
              <a:t>[topic]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 works in real life."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4" name="Google Shape;10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05" name="Google Shape;10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Explore and Predict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4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IBM Plex Sans"/>
              <a:buChar char="●"/>
            </a:pP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Background Research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(Share your research here - 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What we already know? What scientific information did we find? What did we learn that helped us design our investigation?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)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2" name="Google Shape;1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3" name="Google Shape;11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Explore and Predict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5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Predict what will happen based on your exploration.  This is not a guess.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 the following format: to state your hypothesis: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If ………. Then…... Because…….. (identify variables)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(State your hypothesis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1" name="Google Shape;1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— Variables and Procedure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3" name="Google Shape;123;p6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Methods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(Write your procedure here - Your procedure should be detailed, numbered, include variables/control, quantities where relevant, and safety precautions. 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Safety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8" name="Google Shape;12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9" name="Google Shape;12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Materials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1" name="Google Shape;131;p7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Materials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56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Pictures are useful, but pictures alone won't satisfy the rubric.</a:t>
            </a:r>
            <a:r>
              <a:rPr lang="en-US" sz="56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)</a:t>
            </a:r>
            <a:endParaRPr sz="56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6" name="Google Shape;1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37" name="Google Shape;13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8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Investigate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9" name="Google Shape;139;p8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Observe objects, places, events, sort, classify, compare, contrast, test.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This is the stage where you “do” your experiment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experiment or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4" name="Google Shape;14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45" name="Google Shape;14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Record, Analyze &amp; Interpret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7" name="Google Shape;147;p9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 observations and data from investigation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Express ideas, thoughts, and information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 data in tables and graphs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Explain patterns in data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(Share data, analyses and interpretation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2" name="Google Shape;15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53" name="Google Shape;15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0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Connections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5" name="Google Shape;155;p10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Connect prior knowledge and new knowledge.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STEAM integration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Reflect on learning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(Write connections and conclusions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60" name="Google Shape;16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61" name="Google Shape;16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1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Communicate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3" name="Google Shape;163;p11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Presentation complete!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(Make sure presentation it is complete, neat, and presentable)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Next, we will work on our videos.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